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60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5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29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57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92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99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30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22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4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112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3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4730-EB01-46FF-B7CD-6F24BC183D66}" type="datetimeFigureOut">
              <a:rPr lang="de-DE" smtClean="0"/>
              <a:t>09.03.2014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23F0B-9951-4546-8DBC-9F57A61452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11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540059"/>
          </a:xfrm>
        </p:spPr>
        <p:txBody>
          <a:bodyPr>
            <a:normAutofit fontScale="90000"/>
          </a:bodyPr>
          <a:lstStyle/>
          <a:p>
            <a:r>
              <a:rPr lang="de-DE" sz="3600" dirty="0" smtClean="0"/>
              <a:t>Lichterzeugung auf atomarer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7644" y="5985284"/>
            <a:ext cx="6400800" cy="550912"/>
          </a:xfrm>
        </p:spPr>
        <p:txBody>
          <a:bodyPr>
            <a:normAutofit/>
          </a:bodyPr>
          <a:lstStyle/>
          <a:p>
            <a:r>
              <a:rPr lang="de-DE" sz="2000" dirty="0" smtClean="0"/>
              <a:t>Natur und Technik, 7. Jahrgangsstufe, Optik, R. Schwarz, </a:t>
            </a:r>
            <a:r>
              <a:rPr lang="de-DE" sz="2000" dirty="0" err="1" smtClean="0"/>
              <a:t>StD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80457" y="908719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Atome ( kleinste, unteilbare Teilchen ) dienen als ein erstes einfaches Modell zum Aufbau der Materie. </a:t>
            </a:r>
          </a:p>
          <a:p>
            <a:endParaRPr lang="de-DE" dirty="0"/>
          </a:p>
          <a:p>
            <a:r>
              <a:rPr lang="de-DE" dirty="0" smtClean="0"/>
              <a:t>Atome können Energie aufnehmen, speichern und wieder abgeben. Kleinere Energiemengen ( mehrere eV ) können nur sehr kurzzeitig ( 10</a:t>
            </a:r>
            <a:r>
              <a:rPr lang="de-DE" baseline="30000" dirty="0" smtClean="0"/>
              <a:t>-9</a:t>
            </a:r>
            <a:r>
              <a:rPr lang="de-DE" dirty="0" smtClean="0"/>
              <a:t> s ) gespeichert werden. Man sagt: das Atom ist energetisch instabil. </a:t>
            </a:r>
          </a:p>
          <a:p>
            <a:r>
              <a:rPr lang="de-DE" dirty="0" smtClean="0"/>
              <a:t>Die Energie wird als „Licht“-Teilchen ( Photon ) wieder abgegeben.</a:t>
            </a:r>
          </a:p>
          <a:p>
            <a:endParaRPr lang="de-DE" dirty="0"/>
          </a:p>
          <a:p>
            <a:r>
              <a:rPr lang="de-DE" dirty="0" smtClean="0"/>
              <a:t>Atom:  Grundzustand</a:t>
            </a:r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4896036" y="3861048"/>
            <a:ext cx="11881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547664" y="4545124"/>
            <a:ext cx="2160240" cy="0"/>
          </a:xfrm>
          <a:prstGeom prst="straightConnector1">
            <a:avLst/>
          </a:prstGeom>
          <a:ln w="1270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880457" y="4761148"/>
            <a:ext cx="4123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Energie wird zugeführt durch z. Bsp. </a:t>
            </a:r>
          </a:p>
          <a:p>
            <a:r>
              <a:rPr lang="de-DE" dirty="0" smtClean="0"/>
              <a:t>Stöße ( höhere Temperatur ), Laser, Strom, ……………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135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662010" y="3627022"/>
            <a:ext cx="1656184" cy="1620180"/>
          </a:xfrm>
          <a:prstGeom prst="ellips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540059"/>
          </a:xfrm>
        </p:spPr>
        <p:txBody>
          <a:bodyPr>
            <a:normAutofit fontScale="90000"/>
          </a:bodyPr>
          <a:lstStyle/>
          <a:p>
            <a:r>
              <a:rPr lang="de-DE" sz="3600" dirty="0" smtClean="0"/>
              <a:t>Lichterzeugung auf atomarer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7644" y="5985284"/>
            <a:ext cx="6400800" cy="550912"/>
          </a:xfrm>
        </p:spPr>
        <p:txBody>
          <a:bodyPr>
            <a:normAutofit/>
          </a:bodyPr>
          <a:lstStyle/>
          <a:p>
            <a:r>
              <a:rPr lang="de-DE" sz="2000" dirty="0" smtClean="0"/>
              <a:t>Natur und Technik, 7. Jahrgangsstufe, Optik, R. Schwarz, </a:t>
            </a:r>
            <a:r>
              <a:rPr lang="de-DE" sz="2000" dirty="0" err="1" smtClean="0"/>
              <a:t>StD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80457" y="908720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Atome ( kleinste, unteilbare Teilchen ) dienen als ein erstes einfaches Modell zum Aufbau der Materie. </a:t>
            </a:r>
          </a:p>
          <a:p>
            <a:endParaRPr lang="de-DE" dirty="0"/>
          </a:p>
          <a:p>
            <a:r>
              <a:rPr lang="de-DE" dirty="0" smtClean="0"/>
              <a:t>Atome können Energie aufnehmen, speichern und wieder abgeben. Kleinere Energiemengen ( mehrere eV ) können nur sehr kurzzeitig ( 10</a:t>
            </a:r>
            <a:r>
              <a:rPr lang="de-DE" baseline="30000" dirty="0" smtClean="0"/>
              <a:t>-9</a:t>
            </a:r>
            <a:r>
              <a:rPr lang="de-DE" dirty="0" smtClean="0"/>
              <a:t> s ) gespeichert werden. Man sagt: das Atom ist energetisch instabil. </a:t>
            </a:r>
          </a:p>
          <a:p>
            <a:r>
              <a:rPr lang="de-DE" dirty="0" smtClean="0"/>
              <a:t>Die Energie wird als „Licht“-Teilchen ( Photon ) wieder abgegeben.</a:t>
            </a:r>
          </a:p>
          <a:p>
            <a:endParaRPr lang="de-DE" dirty="0"/>
          </a:p>
          <a:p>
            <a:r>
              <a:rPr lang="de-DE" dirty="0" smtClean="0"/>
              <a:t>Atom:  angeregter Zustand - instabil</a:t>
            </a:r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4896036" y="3861048"/>
            <a:ext cx="11881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28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4662010" y="3627022"/>
            <a:ext cx="1656184" cy="1620180"/>
          </a:xfrm>
          <a:prstGeom prst="ellips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540059"/>
          </a:xfrm>
        </p:spPr>
        <p:txBody>
          <a:bodyPr>
            <a:normAutofit fontScale="90000"/>
          </a:bodyPr>
          <a:lstStyle/>
          <a:p>
            <a:r>
              <a:rPr lang="de-DE" sz="3600" dirty="0" smtClean="0"/>
              <a:t>Lichterzeugung auf atomarer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7644" y="5985284"/>
            <a:ext cx="6400800" cy="550912"/>
          </a:xfrm>
        </p:spPr>
        <p:txBody>
          <a:bodyPr>
            <a:normAutofit/>
          </a:bodyPr>
          <a:lstStyle/>
          <a:p>
            <a:r>
              <a:rPr lang="de-DE" sz="2000" dirty="0" smtClean="0"/>
              <a:t>Natur und Technik, 7. Jahrgangsstufe, Optik, R. Schwarz, </a:t>
            </a:r>
            <a:r>
              <a:rPr lang="de-DE" sz="2000" dirty="0" err="1" smtClean="0"/>
              <a:t>StD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80457" y="908720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Atome ( kleinste, unteilbare Teilchen ) dienen als ein erstes einfaches Modell zum Aufbau der Materie. </a:t>
            </a:r>
          </a:p>
          <a:p>
            <a:endParaRPr lang="de-DE" dirty="0"/>
          </a:p>
          <a:p>
            <a:r>
              <a:rPr lang="de-DE" dirty="0" smtClean="0"/>
              <a:t>Atome können Energie aufnehmen, speichern und wieder abgeben. Kleinere Energiemengen ( mehrere eV ) können nur sehr kurzzeitig ( 10</a:t>
            </a:r>
            <a:r>
              <a:rPr lang="de-DE" baseline="30000" dirty="0" smtClean="0"/>
              <a:t>-9</a:t>
            </a:r>
            <a:r>
              <a:rPr lang="de-DE" dirty="0" smtClean="0"/>
              <a:t> s ) gespeichert werden. Man sagt: das Atom ist energetisch instabil. </a:t>
            </a:r>
          </a:p>
          <a:p>
            <a:r>
              <a:rPr lang="de-DE" dirty="0" smtClean="0"/>
              <a:t>Die Energie wird als „Licht“-Teilchen ( Photon ) wieder abgegeben.</a:t>
            </a:r>
          </a:p>
          <a:p>
            <a:endParaRPr lang="de-DE" dirty="0"/>
          </a:p>
          <a:p>
            <a:r>
              <a:rPr lang="de-DE" dirty="0" smtClean="0"/>
              <a:t>Atom:  Rückkehr in den Grundzustand - stabil</a:t>
            </a:r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4896036" y="3861048"/>
            <a:ext cx="118813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 5"/>
          <p:cNvSpPr/>
          <p:nvPr/>
        </p:nvSpPr>
        <p:spPr>
          <a:xfrm>
            <a:off x="6012160" y="2564904"/>
            <a:ext cx="1524000" cy="1534885"/>
          </a:xfrm>
          <a:custGeom>
            <a:avLst/>
            <a:gdLst>
              <a:gd name="connsiteX0" fmla="*/ 0 w 1524000"/>
              <a:gd name="connsiteY0" fmla="*/ 1534885 h 1534885"/>
              <a:gd name="connsiteX1" fmla="*/ 130629 w 1524000"/>
              <a:gd name="connsiteY1" fmla="*/ 1055914 h 1534885"/>
              <a:gd name="connsiteX2" fmla="*/ 740229 w 1524000"/>
              <a:gd name="connsiteY2" fmla="*/ 1023257 h 1534885"/>
              <a:gd name="connsiteX3" fmla="*/ 881743 w 1524000"/>
              <a:gd name="connsiteY3" fmla="*/ 533400 h 1534885"/>
              <a:gd name="connsiteX4" fmla="*/ 1436914 w 1524000"/>
              <a:gd name="connsiteY4" fmla="*/ 457200 h 1534885"/>
              <a:gd name="connsiteX5" fmla="*/ 1524000 w 1524000"/>
              <a:gd name="connsiteY5" fmla="*/ 0 h 153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4000" h="1534885">
                <a:moveTo>
                  <a:pt x="0" y="1534885"/>
                </a:moveTo>
                <a:cubicBezTo>
                  <a:pt x="3628" y="1338035"/>
                  <a:pt x="7257" y="1141185"/>
                  <a:pt x="130629" y="1055914"/>
                </a:cubicBezTo>
                <a:cubicBezTo>
                  <a:pt x="254001" y="970643"/>
                  <a:pt x="615043" y="1110343"/>
                  <a:pt x="740229" y="1023257"/>
                </a:cubicBezTo>
                <a:cubicBezTo>
                  <a:pt x="865415" y="936171"/>
                  <a:pt x="765629" y="627743"/>
                  <a:pt x="881743" y="533400"/>
                </a:cubicBezTo>
                <a:cubicBezTo>
                  <a:pt x="997857" y="439057"/>
                  <a:pt x="1329871" y="546100"/>
                  <a:pt x="1436914" y="457200"/>
                </a:cubicBezTo>
                <a:cubicBezTo>
                  <a:pt x="1543957" y="368300"/>
                  <a:pt x="1507671" y="78014"/>
                  <a:pt x="1524000" y="0"/>
                </a:cubicBezTo>
              </a:path>
            </a:pathLst>
          </a:custGeom>
          <a:noFill/>
          <a:ln w="60325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884716" y="5013176"/>
            <a:ext cx="7147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Energie wird „statistisch“ – zufällig verteilt – als Licht in den umgebenden Raum abgegeben. Je höher die Temperatur des Stoffes ist, desto „hell weißer“ wird dabei das Licht: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714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540059"/>
          </a:xfrm>
        </p:spPr>
        <p:txBody>
          <a:bodyPr>
            <a:normAutofit fontScale="90000"/>
          </a:bodyPr>
          <a:lstStyle/>
          <a:p>
            <a:r>
              <a:rPr lang="de-DE" sz="3600" dirty="0" smtClean="0"/>
              <a:t>Lichterzeugung auf atomarer Ebene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67644" y="5985284"/>
            <a:ext cx="6400800" cy="550912"/>
          </a:xfrm>
        </p:spPr>
        <p:txBody>
          <a:bodyPr>
            <a:normAutofit/>
          </a:bodyPr>
          <a:lstStyle/>
          <a:p>
            <a:r>
              <a:rPr lang="de-DE" sz="2000" dirty="0" smtClean="0"/>
              <a:t>Natur und Technik, 7. Jahrgangsstufe, Optik, R. Schwarz, </a:t>
            </a:r>
            <a:r>
              <a:rPr lang="de-DE" sz="2000" dirty="0" err="1" smtClean="0"/>
              <a:t>StD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80457" y="90872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Es gibt einen Zusammenhang zwischen dem Aufgrund der Anregung durch Stöße mit Nachbaratomen ( höhere innere Energie ( 8. Jahrgangsstufe ) – höherer Temperatur ( 7. Jahrgangsstufe ) ) und der Farbe des abgegebenen Lichtes:  Farbspektrum</a:t>
            </a:r>
            <a:endParaRPr lang="de-DE" dirty="0"/>
          </a:p>
        </p:txBody>
      </p:sp>
      <p:pic>
        <p:nvPicPr>
          <p:cNvPr id="3074" name="Picture 2" descr="Diagramm für L(Lambda, T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09049"/>
            <a:ext cx="5184576" cy="383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47565" y="2142619"/>
            <a:ext cx="23402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Infrarot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d</a:t>
            </a:r>
            <a:r>
              <a:rPr lang="de-DE" sz="2800" dirty="0" smtClean="0"/>
              <a:t>unkelrot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Orange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Gelb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Grün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Blau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Violett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Ultraviolett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28375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Bildschirmpräsentation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Lichterzeugung auf atomarer Ebene</vt:lpstr>
      <vt:lpstr>Lichterzeugung auf atomarer Ebene</vt:lpstr>
      <vt:lpstr>Lichterzeugung auf atomarer Ebene</vt:lpstr>
      <vt:lpstr>Lichterzeugung auf atomarer Ebene</vt:lpstr>
    </vt:vector>
  </TitlesOfParts>
  <Company>RoKo Gymnasium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Brechung an einer Grenzschicht</dc:title>
  <dc:creator>Richard Schwarz</dc:creator>
  <cp:lastModifiedBy>Richard Schwarz</cp:lastModifiedBy>
  <cp:revision>23</cp:revision>
  <dcterms:created xsi:type="dcterms:W3CDTF">2014-02-17T16:06:14Z</dcterms:created>
  <dcterms:modified xsi:type="dcterms:W3CDTF">2014-03-09T20:09:40Z</dcterms:modified>
</cp:coreProperties>
</file>