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9" r:id="rId12"/>
    <p:sldId id="264" r:id="rId13"/>
    <p:sldId id="274" r:id="rId14"/>
    <p:sldId id="270" r:id="rId15"/>
    <p:sldId id="266" r:id="rId16"/>
    <p:sldId id="271" r:id="rId17"/>
    <p:sldId id="272" r:id="rId18"/>
    <p:sldId id="273" r:id="rId19"/>
    <p:sldId id="275" r:id="rId20"/>
    <p:sldId id="267" r:id="rId21"/>
    <p:sldId id="277" r:id="rId22"/>
    <p:sldId id="278" r:id="rId23"/>
    <p:sldId id="276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A46CEF-C89D-4076-88CA-55D798DF46B7}" v="229" dt="2025-02-24T08:28:01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4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2C681-7D16-8C68-8EB4-467597167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E27040-6329-CBC2-FE23-68259DDD1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3EC876-99E4-248D-FB2B-178922C3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89776F-278A-F753-7A4E-FD6E3044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3A7BB4-4E1A-5D73-30EE-51C2251D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61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1CB97-6D0C-D773-119C-ADF971617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5486627-947C-7E9D-81A7-8D56DE47D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5F68DB-7F1F-5A60-306E-E9C992EA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C3F9B7-AAB7-EEC9-0F8F-53E34FE2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70F4C9-62D5-C6F5-C0A4-D2D14ECC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92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D935DB-D3C8-30D2-5DF2-77943962F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DBEC9B-7DB7-59D2-52E8-4319CE0C0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4E7BA0-B7D1-6D86-F1C1-4E8558A9E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EB57F8-0639-4D3E-1EDC-47B88663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43368F-E293-1273-E399-6D7F80B1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43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6BED58-9F79-49E8-0CE6-948CE0763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E25492-EDD4-404A-96B9-01DE9C782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031800-6491-9D12-1599-9575F81B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E6F9B4-2A99-9D0C-024F-20B0FA54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A7D048-89E6-F42F-72E5-13A4E26A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76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36A22-0A08-C5E8-B5BE-63E418BE5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610FC5-D526-7D52-7035-F56F105A2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1FE841-B6D3-F8CA-BAC8-3080603E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8FE6B0-45E2-BABF-2875-323C3799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3F119F-DF60-2F1E-352F-F1A17B62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9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CE488-DF85-2C7C-D1E0-A8A9C267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24CCAA-3269-FB5D-5F0F-650AFB5D9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666E6C-2B02-E64F-C1BA-4B5F79C8B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7E50AD-66AF-FC66-E11B-929724DB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5AAA01-3F9B-68A6-E53D-87EA4C46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869828-41D2-20CB-FBCF-41B16502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33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AD4E7-0AA2-2CB9-4A17-735E5D3E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C72D48-B809-EC73-E41F-94AFE9115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7EAA4E-810B-1852-CF52-FD5FB7E0A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BB35460-CD3F-241E-BFD7-F1FB1252F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08EFEB5-7817-1FC0-4F7B-268E6ADA5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F6AD54-92E5-1C91-C56A-04C8579C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B8AB5F9-2578-2719-7226-2389A5C8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90082F-068D-B22A-F3B9-9E92F45EA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90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67C56D-D761-1A0C-5B90-67B2DF4E4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B0605FE-BBE4-2AB3-F4F1-CAFE691B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BABBD60-258C-47EB-A173-C6119FEB9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BE59D4-E312-683C-D3FF-8D56B3A2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39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9F8982-64BA-FC21-6357-0EEA68486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D7287D1-FC1B-A673-2728-1E1E0EE5D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CC161C-2CA9-AC47-021C-328D40F11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83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75918-231F-0023-1EFA-9043DDE6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5095CE-914C-8715-93D3-F4B930A87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DEFFB8-BDF6-781C-1765-17B425F5D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FEBB77-966B-F014-7ED4-1AD7CD2E4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F47919-6510-3195-0527-5B7CB3C5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AB5CAA-69CB-6ADA-49C4-92041474A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95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7A01B2-92C0-B993-B828-7A767696C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EAEF9E-1CE1-8FA8-3A80-D806306E1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DF22AB-A24C-BDDD-CA73-3E2E84E9B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74905F-4626-BF0B-A86C-A2898977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B905B0-A734-57A5-1DE3-9B2E31EA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10433A-1C01-8CDF-68E3-3CF69EDE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23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9EEE8C7-C6AB-8D88-97F3-C5B21058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E5F3BF-E83E-BD82-F92B-81BF0C654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2380C2-25B2-EFC0-AD45-5E3A2E458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34D404-E368-4DDD-B1AE-167B8DE6C770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6DF0C0-D8A4-90C4-236A-A233290CD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C77D4B-7539-DF93-46F9-904B8890C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EDCB3-D27E-4A8C-834D-A2FA1D3E68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33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E5E449-983C-BD70-D2A2-4EFAF4E310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E3C70C-9FA3-EF0A-2115-6F24977A0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6542" y="1424895"/>
            <a:ext cx="9144000" cy="4333647"/>
          </a:xfrm>
        </p:spPr>
        <p:txBody>
          <a:bodyPr>
            <a:normAutofit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Wiederholung: </a:t>
            </a:r>
          </a:p>
          <a:p>
            <a:pPr marL="571500" indent="-571500" algn="l">
              <a:buFontTx/>
              <a:buChar char="-"/>
            </a:pPr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Vorzeichen</a:t>
            </a:r>
          </a:p>
          <a:p>
            <a:pPr marL="571500" indent="-571500" algn="l">
              <a:buFontTx/>
              <a:buChar char="-"/>
            </a:pPr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Terme</a:t>
            </a:r>
          </a:p>
          <a:p>
            <a:pPr marL="571500" indent="-571500" algn="l">
              <a:buFontTx/>
              <a:buChar char="-"/>
            </a:pPr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Klammerregeln </a:t>
            </a:r>
          </a:p>
          <a:p>
            <a:pPr marL="571500" indent="-571500" algn="l">
              <a:buFontTx/>
              <a:buChar char="-"/>
            </a:pPr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lineare Gleichungen </a:t>
            </a:r>
          </a:p>
        </p:txBody>
      </p:sp>
    </p:spTree>
    <p:extLst>
      <p:ext uri="{BB962C8B-B14F-4D97-AF65-F5344CB8AC3E}">
        <p14:creationId xmlns:p14="http://schemas.microsoft.com/office/powerpoint/2010/main" val="250675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25421D-55EF-FD66-EA51-D676FE5A4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A167E5-EC17-F7F2-40DC-70C2B3E5E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BD0983-F92D-D477-B655-8BD565E9E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Klammerregeln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405F270-560A-4DF5-B1B6-563BC1012A4A}"/>
              </a:ext>
            </a:extLst>
          </p:cNvPr>
          <p:cNvSpPr txBox="1"/>
          <p:nvPr/>
        </p:nvSpPr>
        <p:spPr>
          <a:xfrm>
            <a:off x="699951" y="1581746"/>
            <a:ext cx="10792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Minus vor der Klammer – Klammer kann wegfallen, alle Vorzeichen werden getauscht</a:t>
            </a:r>
            <a:br>
              <a:rPr lang="de-DE" dirty="0"/>
            </a:br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-  ( 3 – 3k ) – 5 = 5k - 3 + 3k – 5 = 5k + 3k - 3 – 5 = 8k  - ( 3 + 5 ) = 8k - 8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11x + 7 -  (- 8 – 8x )  = </a:t>
            </a:r>
          </a:p>
          <a:p>
            <a:r>
              <a:rPr lang="de-DE" dirty="0"/>
              <a:t>13x – 11 - ( 15 – 5x ) = </a:t>
            </a:r>
          </a:p>
          <a:p>
            <a:r>
              <a:rPr lang="de-DE" dirty="0"/>
              <a:t>27 + 15x - ( 17x – 49 )  =</a:t>
            </a:r>
          </a:p>
          <a:p>
            <a:r>
              <a:rPr lang="de-DE" dirty="0"/>
              <a:t>- 5 - ( 7x + 11 ) – 8x  =</a:t>
            </a:r>
          </a:p>
          <a:p>
            <a:r>
              <a:rPr lang="de-DE" dirty="0"/>
              <a:t>8x – 15 - ( - 11x + 33 ) =</a:t>
            </a:r>
          </a:p>
        </p:txBody>
      </p:sp>
    </p:spTree>
    <p:extLst>
      <p:ext uri="{BB962C8B-B14F-4D97-AF65-F5344CB8AC3E}">
        <p14:creationId xmlns:p14="http://schemas.microsoft.com/office/powerpoint/2010/main" val="170070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EADC96-23D0-715A-5CF1-930E7AD1D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BC8A7-0C94-D802-8DAC-8DB22107A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2CCEB6-241A-B717-1E5B-F9AD43170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Klammerregeln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F8D7507-FBE4-2AFB-6AD5-2414575239B1}"/>
              </a:ext>
            </a:extLst>
          </p:cNvPr>
          <p:cNvSpPr txBox="1"/>
          <p:nvPr/>
        </p:nvSpPr>
        <p:spPr>
          <a:xfrm>
            <a:off x="699951" y="1581746"/>
            <a:ext cx="10792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Minus vor der Klammer – Klammer kann wegfallen, alle Vorzeichen werden getauscht</a:t>
            </a:r>
            <a:br>
              <a:rPr lang="de-DE" dirty="0"/>
            </a:br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-  ( 3 – 3k ) – 5 = 5k - 3 + 3k – 5 = 5k + 3k - 3 – 5 = 8k  - ( 3 + 5 ) = 8k - 8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11x + 7 -  (- 8 – 8x )  = 11x + 7 + 8 + 8x = 11x + 8x + 7 + 8 = 19x + 15</a:t>
            </a:r>
          </a:p>
          <a:p>
            <a:r>
              <a:rPr lang="de-DE" dirty="0"/>
              <a:t>13x – 11 - ( 15 – 5x ) = 13x – 11 – 15 + 5x = 13x + 5x – 11 – 15 = 18x - 26</a:t>
            </a:r>
          </a:p>
          <a:p>
            <a:r>
              <a:rPr lang="de-DE" dirty="0"/>
              <a:t>27 + 15x - ( 17x – 49 )  = 27 + 15x – 17x + 49 = 15x – 17x + 27 + 49 = - 2x + 76</a:t>
            </a:r>
          </a:p>
          <a:p>
            <a:r>
              <a:rPr lang="de-DE" dirty="0"/>
              <a:t>- 5 - ( 7x + 11 ) – 8x  = - 5 – 7x – 11 – 8x = - 7x – 8x – 5 – 11 = - 15x - 16</a:t>
            </a:r>
          </a:p>
          <a:p>
            <a:r>
              <a:rPr lang="de-DE" dirty="0"/>
              <a:t>8x – 15 - ( - 11x + 33 ) = 8x – 15 + 11x – 33 = 8x + 11x – 15 – 33 = 19x - 48</a:t>
            </a:r>
          </a:p>
        </p:txBody>
      </p:sp>
    </p:spTree>
    <p:extLst>
      <p:ext uri="{BB962C8B-B14F-4D97-AF65-F5344CB8AC3E}">
        <p14:creationId xmlns:p14="http://schemas.microsoft.com/office/powerpoint/2010/main" val="130637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83666F-FFA2-48BE-6656-01C2E9904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B7CCC-5B23-AAA2-672D-065D0F455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51F9C4-004B-280D-F558-AF00C31BC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 ausmultiplizieren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DEBF41-BE7B-C0A5-F0FC-D1F9A031E5E8}"/>
              </a:ext>
            </a:extLst>
          </p:cNvPr>
          <p:cNvSpPr txBox="1"/>
          <p:nvPr/>
        </p:nvSpPr>
        <p:spPr>
          <a:xfrm>
            <a:off x="699951" y="1581746"/>
            <a:ext cx="107920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Faktor vor – oder nach – der Klammer mit allen Summanden in der Klammer multipliziert.</a:t>
            </a:r>
            <a:br>
              <a:rPr lang="de-DE" dirty="0"/>
            </a:br>
            <a:r>
              <a:rPr lang="de-DE" dirty="0"/>
              <a:t>Danach löst man die Klammer auf – kann auch gleichzeitig erfolgen.</a:t>
            </a:r>
          </a:p>
          <a:p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– 3*( 3 – 3k ) – 5 = 5k – ( 3*3 – 3*3k ) - 5 = 5k – 9 + 9k – 5 = 5k + 9k – 9 – 5 = 14k – ( 9 + 5 ) = 14k - 14 </a:t>
            </a:r>
          </a:p>
          <a:p>
            <a:r>
              <a:rPr lang="de-DE" dirty="0"/>
              <a:t>oder schneller</a:t>
            </a:r>
          </a:p>
          <a:p>
            <a:r>
              <a:rPr lang="de-DE" dirty="0"/>
              <a:t>5k – 3*(3 - 3k) – 5 = 5k – 9 +9k – 5 = 5k+9k – 9 – 5 = 14k - 14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11x + 7 -   2*(- 8 – 8x )  = </a:t>
            </a:r>
          </a:p>
          <a:p>
            <a:r>
              <a:rPr lang="de-DE" dirty="0"/>
              <a:t>13x – 11 + 3*( 15 – 5x ) = </a:t>
            </a:r>
          </a:p>
          <a:p>
            <a:r>
              <a:rPr lang="de-DE" dirty="0"/>
              <a:t>27 + 15x – 3*( 17x – 49 )  =</a:t>
            </a:r>
          </a:p>
          <a:p>
            <a:r>
              <a:rPr lang="de-DE" dirty="0"/>
              <a:t>- 5 + 5*( 7x + 11 ) – 8x  =</a:t>
            </a:r>
          </a:p>
          <a:p>
            <a:r>
              <a:rPr lang="de-DE" dirty="0"/>
              <a:t>8x – 15 – 4*( - 11x + 33 ) =</a:t>
            </a:r>
          </a:p>
        </p:txBody>
      </p:sp>
    </p:spTree>
    <p:extLst>
      <p:ext uri="{BB962C8B-B14F-4D97-AF65-F5344CB8AC3E}">
        <p14:creationId xmlns:p14="http://schemas.microsoft.com/office/powerpoint/2010/main" val="15209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D95D91-8682-96AE-D3A5-BD61EE75B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3D054-B120-BBF6-A6CD-905F20C88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8FEB28-DFD7-953A-2BED-192F37F13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 ausmultiplizieren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B0540B4-8803-BD6E-2176-9FB35048F974}"/>
              </a:ext>
            </a:extLst>
          </p:cNvPr>
          <p:cNvSpPr txBox="1"/>
          <p:nvPr/>
        </p:nvSpPr>
        <p:spPr>
          <a:xfrm>
            <a:off x="699951" y="1581746"/>
            <a:ext cx="107920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Faktor vor – oder nach – der Klammer mit allen Summanden in der Klammer multipliziert.</a:t>
            </a:r>
            <a:br>
              <a:rPr lang="de-DE" dirty="0"/>
            </a:br>
            <a:r>
              <a:rPr lang="de-DE" dirty="0"/>
              <a:t>Danach löst man die Klammer auf – kann auch gleichzeitig erfolgen.</a:t>
            </a:r>
          </a:p>
          <a:p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– 3*( 3 – 3k ) – 5 = 5k – ( 3*3 – 3*3k ) - 5 = 5k – 9 + 9k – 5 = 5k + 9k – 9 – 5 = 14k – ( 9 + 5 ) = 14k - 14 </a:t>
            </a:r>
          </a:p>
          <a:p>
            <a:r>
              <a:rPr lang="de-DE" dirty="0"/>
              <a:t>oder schneller</a:t>
            </a:r>
          </a:p>
          <a:p>
            <a:r>
              <a:rPr lang="de-DE" dirty="0"/>
              <a:t>5k – 3*(3 - 3k) – 5 = 5k – 9 +9k – 5 = 5k+9k – 9 – 5 = 14k - 14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- 5 + 5*( 7x + 11 ) – 8x  =</a:t>
            </a:r>
          </a:p>
          <a:p>
            <a:r>
              <a:rPr lang="de-DE" dirty="0"/>
              <a:t>- 5 + ( 35x + 55 ) – 8x = </a:t>
            </a:r>
          </a:p>
          <a:p>
            <a:r>
              <a:rPr lang="de-DE" dirty="0"/>
              <a:t>- 5 + 35x + 55 – 8x = </a:t>
            </a:r>
          </a:p>
          <a:p>
            <a:r>
              <a:rPr lang="de-DE" dirty="0"/>
              <a:t>35x – 8x + 55 – 5 = </a:t>
            </a:r>
          </a:p>
          <a:p>
            <a:r>
              <a:rPr lang="de-DE" dirty="0"/>
              <a:t>27x + 50</a:t>
            </a:r>
          </a:p>
        </p:txBody>
      </p:sp>
    </p:spTree>
    <p:extLst>
      <p:ext uri="{BB962C8B-B14F-4D97-AF65-F5344CB8AC3E}">
        <p14:creationId xmlns:p14="http://schemas.microsoft.com/office/powerpoint/2010/main" val="26510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37A4FF-3712-AD32-00C5-8BFE20192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0F04C-FC31-7A2E-9CFB-0E1FA2EE5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539863-A2AD-7FC1-CF95-CA5A4C55C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 ausmultiplizieren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4995B9-9124-7A77-ED9B-BF57C898BCF5}"/>
              </a:ext>
            </a:extLst>
          </p:cNvPr>
          <p:cNvSpPr txBox="1"/>
          <p:nvPr/>
        </p:nvSpPr>
        <p:spPr>
          <a:xfrm>
            <a:off x="699951" y="1581746"/>
            <a:ext cx="107920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Faktor vor – oder nach – der Klammer mit allen Summanden in der Klammer multipliziert.</a:t>
            </a:r>
            <a:br>
              <a:rPr lang="de-DE" dirty="0"/>
            </a:br>
            <a:r>
              <a:rPr lang="de-DE" dirty="0"/>
              <a:t>Danach löst man die Klammer auf – kann auch gleichzeitig erfolgen.</a:t>
            </a:r>
          </a:p>
          <a:p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– 3*( 3 – 3k ) – 5 = 5k – ( 3*3 – 3*3k ) - 5 = 5k – 9 + 9k – 5 = 5k + 9k – 9 – 5 = 14k – ( 9 + 5 ) = 14k - 14 </a:t>
            </a:r>
          </a:p>
          <a:p>
            <a:r>
              <a:rPr lang="de-DE" dirty="0"/>
              <a:t>oder schneller</a:t>
            </a:r>
          </a:p>
          <a:p>
            <a:r>
              <a:rPr lang="de-DE" dirty="0"/>
              <a:t>5k – 3*(3 - 3k) – 5 = 5k – 9 +9k – 5 = 5k+9k – 9 – 5 = 14k - 14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11x + 7 -   2*(- 8 – 8x )  = 11x + 7 – ( -16 – 16x ) = 11x + 7 +16 + 16x = 11x + 16x + 7 + 16 = 27x + 23</a:t>
            </a:r>
          </a:p>
          <a:p>
            <a:r>
              <a:rPr lang="de-DE" dirty="0"/>
              <a:t>13x – 11 + 3*( 15 – 5x ) = 13x – 11 + ( 45 – 15x ) = 13x – 11 + 45 – 15x = 13x – 15x – 11 + 45 = - 2x + 34</a:t>
            </a:r>
          </a:p>
          <a:p>
            <a:r>
              <a:rPr lang="de-DE" dirty="0"/>
              <a:t>27 + 15x – 3*( 17x – 49 )  = 27 + 15x – ( 51x – 147 ) = 27 + 15x – 51x + 147 = 15x – 51x + 27 + 147 = - 36x + 174</a:t>
            </a:r>
          </a:p>
          <a:p>
            <a:r>
              <a:rPr lang="de-DE" dirty="0"/>
              <a:t>- 5 + 5*( 7x + 11 ) – 8x  = - 5 + ( 35x + 55 ) – 8x = - 5 + 35x + 55 – 8x = 35x – 8x – 5 + 55 = 27x + 50</a:t>
            </a:r>
          </a:p>
          <a:p>
            <a:r>
              <a:rPr lang="de-DE" dirty="0"/>
              <a:t>8x – 15 – 4*( - 11x + 33 ) = 8x – 15 – ( -44x + 132 ) = 8x – 15 + 44x – 132 = 8x + 44x – 15 – 132 = 52x -147</a:t>
            </a:r>
          </a:p>
        </p:txBody>
      </p:sp>
    </p:spTree>
    <p:extLst>
      <p:ext uri="{BB962C8B-B14F-4D97-AF65-F5344CB8AC3E}">
        <p14:creationId xmlns:p14="http://schemas.microsoft.com/office/powerpoint/2010/main" val="2274004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6AE09F-B673-3E81-CD81-59870D1EF5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4B2A9A-4B92-6E61-CC3D-1A4053CF9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D2761A-0269-BDF8-3F9D-4678E8EEE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Einfache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8CBE1A0-D34B-CA2C-9A0C-694ED30C4AF5}"/>
                  </a:ext>
                </a:extLst>
              </p:cNvPr>
              <p:cNvSpPr txBox="1"/>
              <p:nvPr/>
            </p:nvSpPr>
            <p:spPr>
              <a:xfrm>
                <a:off x="617582" y="1510121"/>
                <a:ext cx="10792098" cy="5031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5x + 11 = 3 – 2x </a:t>
                </a:r>
              </a:p>
              <a:p>
                <a:r>
                  <a:rPr lang="de-DE" dirty="0"/>
                  <a:t>5x + 11 = 3 – 2x |  „Befehlsstrich“    - 11 + 2x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5x + 11 – 11 + 2x = 3 – 2x – 11 + 2x = 3 – 11 – 2x + 2x    ausführlich!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7x = - 8 |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    Endergebnis ohne Taschenrechner</a:t>
                </a:r>
              </a:p>
              <a:p>
                <a:endParaRPr lang="de-DE" dirty="0"/>
              </a:p>
              <a:p>
                <a:r>
                  <a:rPr lang="de-DE" dirty="0"/>
                  <a:t>Löse analog</a:t>
                </a:r>
              </a:p>
              <a:p>
                <a:r>
                  <a:rPr lang="de-DE" dirty="0"/>
                  <a:t>11x + 7   = 5x - 8 </a:t>
                </a:r>
              </a:p>
              <a:p>
                <a:r>
                  <a:rPr lang="de-DE" dirty="0"/>
                  <a:t>13x – 11 =  2x + 5</a:t>
                </a:r>
              </a:p>
              <a:p>
                <a:r>
                  <a:rPr lang="de-DE" dirty="0"/>
                  <a:t>27 + 15x  = - 5x - 33</a:t>
                </a:r>
              </a:p>
              <a:p>
                <a:r>
                  <a:rPr lang="de-DE" dirty="0"/>
                  <a:t>- 5x + 5 = - 13x + 5</a:t>
                </a:r>
              </a:p>
              <a:p>
                <a:r>
                  <a:rPr lang="de-DE" dirty="0"/>
                  <a:t>13 – 5x = 8x – 13</a:t>
                </a:r>
              </a:p>
              <a:p>
                <a:endParaRPr lang="de-DE" dirty="0"/>
              </a:p>
              <a:p>
                <a:r>
                  <a:rPr lang="de-DE" dirty="0"/>
                  <a:t>allgemein: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d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cx + d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8CBE1A0-D34B-CA2C-9A0C-694ED30C4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82" y="1510121"/>
                <a:ext cx="10792098" cy="5031057"/>
              </a:xfrm>
              <a:prstGeom prst="rect">
                <a:avLst/>
              </a:prstGeom>
              <a:blipFill>
                <a:blip r:embed="rId2"/>
                <a:stretch>
                  <a:fillRect l="-452" t="-606" b="-1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88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613169-E07F-F4E3-E1D9-0DA5763FD3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E1B6D8-31E8-9A9E-5C80-B2D5D7BA1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A1B949-B364-5BAE-B545-8C4A00EB7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Einfache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EA9B15E-250E-4B5F-BE23-7A1B397F792B}"/>
                  </a:ext>
                </a:extLst>
              </p:cNvPr>
              <p:cNvSpPr txBox="1"/>
              <p:nvPr/>
            </p:nvSpPr>
            <p:spPr>
              <a:xfrm>
                <a:off x="699951" y="1581746"/>
                <a:ext cx="10792098" cy="5031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5x + 11 = 3 – 2x</a:t>
                </a:r>
              </a:p>
              <a:p>
                <a:r>
                  <a:rPr lang="de-DE" dirty="0"/>
                  <a:t>5x + 11 = 3 – 2x |  „Befehlsstrich“    - 11 + 2x</a:t>
                </a:r>
                <a:br>
                  <a:rPr lang="de-DE" dirty="0"/>
                </a:b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5x + 11 – 11 + 2x = 3 – 2x – 11 + 2x = 3 – 11 – 2x + 2x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7x = - 8 |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    Endergebnis ohne Taschenrechner</a:t>
                </a:r>
              </a:p>
              <a:p>
                <a:endParaRPr lang="de-DE" dirty="0"/>
              </a:p>
              <a:p>
                <a:r>
                  <a:rPr lang="de-DE" dirty="0"/>
                  <a:t>Löse analog</a:t>
                </a:r>
              </a:p>
              <a:p>
                <a:r>
                  <a:rPr lang="de-DE" dirty="0"/>
                  <a:t>11x + 7   = 5x - 8 </a:t>
                </a:r>
              </a:p>
              <a:p>
                <a:r>
                  <a:rPr lang="de-DE" dirty="0"/>
                  <a:t>13x – 11 =  2x + 5</a:t>
                </a:r>
              </a:p>
              <a:p>
                <a:r>
                  <a:rPr lang="de-DE" dirty="0"/>
                  <a:t>27 + 15x  = - 5x - 33</a:t>
                </a:r>
              </a:p>
              <a:p>
                <a:r>
                  <a:rPr lang="de-DE" dirty="0"/>
                  <a:t>- 5x + 5 = - 13x + 5</a:t>
                </a:r>
              </a:p>
              <a:p>
                <a:r>
                  <a:rPr lang="de-DE" dirty="0"/>
                  <a:t>13 – 5x = 8x – 13</a:t>
                </a:r>
              </a:p>
              <a:p>
                <a:endParaRPr lang="de-DE" dirty="0"/>
              </a:p>
              <a:p>
                <a:r>
                  <a:rPr lang="de-DE" dirty="0"/>
                  <a:t>allgemein: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d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cx + d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EA9B15E-250E-4B5F-BE23-7A1B397F7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51" y="1581746"/>
                <a:ext cx="10792098" cy="5031057"/>
              </a:xfrm>
              <a:prstGeom prst="rect">
                <a:avLst/>
              </a:prstGeom>
              <a:blipFill>
                <a:blip r:embed="rId2"/>
                <a:stretch>
                  <a:fillRect l="-508" t="-484" b="-9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764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4353EC-F990-1675-CE30-BA0AA87A5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3195D-39B1-8E71-A49C-40E953A2D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41579A-2324-F888-F169-AE9492167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Einfache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0116737-6E42-76F4-FADF-C0153E17726B}"/>
                  </a:ext>
                </a:extLst>
              </p:cNvPr>
              <p:cNvSpPr txBox="1"/>
              <p:nvPr/>
            </p:nvSpPr>
            <p:spPr>
              <a:xfrm>
                <a:off x="699951" y="1581746"/>
                <a:ext cx="10792098" cy="4760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11x + 7 = 5x - 8</a:t>
                </a:r>
              </a:p>
              <a:p>
                <a:r>
                  <a:rPr lang="de-DE" dirty="0"/>
                  <a:t>11x + 7 = 5x - 8 |   - 7 -5x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11x - 5x = -8 – 7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6x = - 15 |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    Endergebnis ohne Taschenrechner</a:t>
                </a:r>
              </a:p>
              <a:p>
                <a:endParaRPr lang="de-DE" dirty="0"/>
              </a:p>
              <a:p>
                <a:r>
                  <a:rPr lang="de-DE" dirty="0"/>
                  <a:t>Löse analog</a:t>
                </a:r>
              </a:p>
              <a:p>
                <a:r>
                  <a:rPr lang="de-DE" dirty="0"/>
                  <a:t>13x – 11 =  2x + 5</a:t>
                </a:r>
              </a:p>
              <a:p>
                <a:r>
                  <a:rPr lang="de-DE" dirty="0"/>
                  <a:t>27 + 15x  = - 5x - 33</a:t>
                </a:r>
              </a:p>
              <a:p>
                <a:r>
                  <a:rPr lang="de-DE" dirty="0"/>
                  <a:t>- 5x + 5 = - 13x + 5</a:t>
                </a:r>
              </a:p>
              <a:p>
                <a:r>
                  <a:rPr lang="de-DE" dirty="0"/>
                  <a:t>13 – 5x = 8x – 13</a:t>
                </a:r>
              </a:p>
              <a:p>
                <a:endParaRPr lang="de-DE" dirty="0"/>
              </a:p>
              <a:p>
                <a:r>
                  <a:rPr lang="de-DE" dirty="0"/>
                  <a:t>allgemein: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d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cx + d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0116737-6E42-76F4-FADF-C0153E177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51" y="1581746"/>
                <a:ext cx="10792098" cy="4760534"/>
              </a:xfrm>
              <a:prstGeom prst="rect">
                <a:avLst/>
              </a:prstGeom>
              <a:blipFill>
                <a:blip r:embed="rId2"/>
                <a:stretch>
                  <a:fillRect l="-508" t="-512" b="-11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98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361952-65B4-F640-BDE8-1E09D57AE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C7A90-46B3-1AA7-9C8B-C2B0DB540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29F05EE-6C5D-CA82-1BEA-95B1C33E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Einfache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7687ED6-580F-3F13-B01F-02ACFD30301E}"/>
                  </a:ext>
                </a:extLst>
              </p:cNvPr>
              <p:cNvSpPr txBox="1"/>
              <p:nvPr/>
            </p:nvSpPr>
            <p:spPr>
              <a:xfrm>
                <a:off x="699951" y="1581746"/>
                <a:ext cx="10792098" cy="4476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13x - 11 = 2x + 5</a:t>
                </a:r>
              </a:p>
              <a:p>
                <a:r>
                  <a:rPr lang="de-DE" dirty="0"/>
                  <a:t>13x – 11 = 2x +5 |   + 11  - 2x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13x - 2x = 5 - 11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11x = - 6 |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    Endergebnis ohne Taschenrechner</a:t>
                </a:r>
              </a:p>
              <a:p>
                <a:endParaRPr lang="de-DE" dirty="0"/>
              </a:p>
              <a:p>
                <a:r>
                  <a:rPr lang="de-DE" dirty="0"/>
                  <a:t>Löse analog</a:t>
                </a:r>
              </a:p>
              <a:p>
                <a:r>
                  <a:rPr lang="de-DE" dirty="0"/>
                  <a:t>27 + 15x  = - 5x - 33</a:t>
                </a:r>
              </a:p>
              <a:p>
                <a:r>
                  <a:rPr lang="de-DE" dirty="0"/>
                  <a:t>- 5x + 5 = - 13x + 5</a:t>
                </a:r>
              </a:p>
              <a:p>
                <a:r>
                  <a:rPr lang="de-DE" dirty="0"/>
                  <a:t>13 – 5x = 8x – 13</a:t>
                </a:r>
              </a:p>
              <a:p>
                <a:endParaRPr lang="de-DE" dirty="0"/>
              </a:p>
              <a:p>
                <a:r>
                  <a:rPr lang="de-DE" dirty="0"/>
                  <a:t>allgemein: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d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cx + d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7687ED6-580F-3F13-B01F-02ACFD303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51" y="1581746"/>
                <a:ext cx="10792098" cy="4476162"/>
              </a:xfrm>
              <a:prstGeom prst="rect">
                <a:avLst/>
              </a:prstGeom>
              <a:blipFill>
                <a:blip r:embed="rId2"/>
                <a:stretch>
                  <a:fillRect l="-508" t="-544" b="-12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463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CE53E1-1FE9-A697-D48F-E1BBF7FF4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BA2364-6BBD-7336-F883-0EFB61004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D9D41D-1CF5-38DD-5189-3169A2106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Einfache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04F6E654-12D4-E263-6B81-9CFB1AD21823}"/>
                  </a:ext>
                </a:extLst>
              </p:cNvPr>
              <p:cNvSpPr txBox="1"/>
              <p:nvPr/>
            </p:nvSpPr>
            <p:spPr>
              <a:xfrm>
                <a:off x="699951" y="1581746"/>
                <a:ext cx="10792098" cy="4168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allgemein: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d</a:t>
                </a:r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d | - b</a:t>
                </a:r>
              </a:p>
              <a:p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ax</a:t>
                </a:r>
                <a:r>
                  <a:rPr lang="de-DE" dirty="0"/>
                  <a:t> = d – b |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de-DE" dirty="0"/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de-DE" dirty="0"/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 err="1"/>
                  <a:t>ax</a:t>
                </a:r>
                <a:r>
                  <a:rPr lang="de-DE" dirty="0"/>
                  <a:t> + b = cx + d</a:t>
                </a:r>
              </a:p>
              <a:p>
                <a:r>
                  <a:rPr lang="de-DE" dirty="0"/>
                  <a:t>ax + b = d | - b – cx</a:t>
                </a:r>
              </a:p>
              <a:p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ax</a:t>
                </a:r>
                <a:r>
                  <a:rPr lang="de-DE" dirty="0"/>
                  <a:t> – cx = d – b</a:t>
                </a:r>
              </a:p>
              <a:p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(a – c ) x = d – b |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de-DE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04F6E654-12D4-E263-6B81-9CFB1AD21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51" y="1581746"/>
                <a:ext cx="10792098" cy="4168449"/>
              </a:xfrm>
              <a:prstGeom prst="rect">
                <a:avLst/>
              </a:prstGeom>
              <a:blipFill>
                <a:blip r:embed="rId2"/>
                <a:stretch>
                  <a:fillRect l="-508" t="-5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37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880719-A04D-A8BE-08D3-0D19C70C4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3B111-B806-7810-E999-662A00E70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0E58BB-75B7-3706-3F8A-25EEC0FC5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Vorzeichen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7835BAA-C26F-094F-4957-7651AC060E98}"/>
              </a:ext>
            </a:extLst>
          </p:cNvPr>
          <p:cNvSpPr txBox="1"/>
          <p:nvPr/>
        </p:nvSpPr>
        <p:spPr>
          <a:xfrm>
            <a:off x="699951" y="1581746"/>
            <a:ext cx="107920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12 + 11 = 12 + 10 + 1 = 22 + 1 = 23 </a:t>
            </a:r>
          </a:p>
          <a:p>
            <a:r>
              <a:rPr lang="de-DE" dirty="0"/>
              <a:t>oder 12 + 11 = 12 + 8 + 3 = 20 + 3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23 + 25 = </a:t>
            </a:r>
          </a:p>
          <a:p>
            <a:r>
              <a:rPr lang="de-DE" dirty="0"/>
              <a:t>37 + 55 = </a:t>
            </a:r>
          </a:p>
          <a:p>
            <a:r>
              <a:rPr lang="de-DE" dirty="0"/>
              <a:t>92 + 33 =</a:t>
            </a:r>
          </a:p>
          <a:p>
            <a:r>
              <a:rPr lang="de-DE" dirty="0"/>
              <a:t>135 + 76 =</a:t>
            </a:r>
          </a:p>
          <a:p>
            <a:r>
              <a:rPr lang="de-DE" dirty="0"/>
              <a:t>171 + 138 =</a:t>
            </a:r>
          </a:p>
          <a:p>
            <a:r>
              <a:rPr lang="de-DE" dirty="0"/>
              <a:t>25 + 17 + 78 = </a:t>
            </a:r>
          </a:p>
          <a:p>
            <a:r>
              <a:rPr lang="de-DE" dirty="0"/>
              <a:t>153 + 98 + 237 = </a:t>
            </a:r>
          </a:p>
        </p:txBody>
      </p:sp>
    </p:spTree>
    <p:extLst>
      <p:ext uri="{BB962C8B-B14F-4D97-AF65-F5344CB8AC3E}">
        <p14:creationId xmlns:p14="http://schemas.microsoft.com/office/powerpoint/2010/main" val="4729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36FACF-9774-6955-1F33-3424A11E7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A5FB7-8EEC-2674-41E0-7A0295081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7B96250-6B44-6C6B-2955-110C8C011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Aufwändigere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179F7E23-12D6-C5D4-A608-CBB7DE2B405F}"/>
                  </a:ext>
                </a:extLst>
              </p:cNvPr>
              <p:cNvSpPr txBox="1"/>
              <p:nvPr/>
            </p:nvSpPr>
            <p:spPr>
              <a:xfrm>
                <a:off x="617582" y="1486330"/>
                <a:ext cx="10792098" cy="3094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5x + 11 = 2*(3 – 2x) – 8  </a:t>
                </a:r>
              </a:p>
              <a:p>
                <a:r>
                  <a:rPr lang="de-DE" dirty="0"/>
                  <a:t>zuerst Klammern auflösen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5x + 11 = 6 – 4x – 8   </a:t>
                </a:r>
              </a:p>
              <a:p>
                <a:r>
                  <a:rPr lang="de-DE" dirty="0"/>
                  <a:t>zusammenfassen, aufräumen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5x + 11 = - 4x – 2  |  + 4x – 11     </a:t>
                </a:r>
              </a:p>
              <a:p>
                <a:r>
                  <a:rPr lang="de-DE" dirty="0"/>
                  <a:t>x-Terme auf eine Seite und weiter aufräumen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5x + 4x = - 2 – 11 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9x = - 13  |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DE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DE" dirty="0"/>
                  <a:t>       Endergebnis ohne Taschenrechner!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179F7E23-12D6-C5D4-A608-CBB7DE2B4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82" y="1486330"/>
                <a:ext cx="10792098" cy="3094117"/>
              </a:xfrm>
              <a:prstGeom prst="rect">
                <a:avLst/>
              </a:prstGeom>
              <a:blipFill>
                <a:blip r:embed="rId2"/>
                <a:stretch>
                  <a:fillRect l="-452" t="-986" b="-7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94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54EFBB-6551-28D4-FF45-85BDCDDBA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89D4C-9516-7B1B-A578-8B75541E1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3AE42CB-1D67-575F-1D13-EE79FA88C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Aufwändigere Gleichungen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178EE63B-22FA-2E29-FEB6-24251724F145}"/>
                  </a:ext>
                </a:extLst>
              </p:cNvPr>
              <p:cNvSpPr txBox="1"/>
              <p:nvPr/>
            </p:nvSpPr>
            <p:spPr>
              <a:xfrm>
                <a:off x="617582" y="1486330"/>
                <a:ext cx="10792098" cy="3371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5x – 2*( -  11 +5x )  = 8 - 2*( - 3 – 2x)   </a:t>
                </a:r>
              </a:p>
              <a:p>
                <a:r>
                  <a:rPr lang="de-DE" dirty="0"/>
                  <a:t>zuerst Klammern auflösen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5x – ( - 22 + 10x ) = 8 – ( - 6 – 4x )</a:t>
                </a:r>
              </a:p>
              <a:p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5x + 22 - 10x  = 8 + 6 + 4x    </a:t>
                </a:r>
              </a:p>
              <a:p>
                <a:r>
                  <a:rPr lang="de-DE" dirty="0"/>
                  <a:t>zusammenfassen, aufräumen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- 5x + 22 = 14 + 4x  |  + 5x – 14     </a:t>
                </a:r>
              </a:p>
              <a:p>
                <a:r>
                  <a:rPr lang="de-DE" dirty="0"/>
                  <a:t>x-Terme auf eine Seite und weiter aufräumen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22 - 14 = 4x + 5x     von rechts ansehen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9x = 8  |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DE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DE" dirty="0"/>
                  <a:t>       Endergebnis ohne Taschenrechner!</a:t>
                </a: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178EE63B-22FA-2E29-FEB6-24251724F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82" y="1486330"/>
                <a:ext cx="10792098" cy="3371116"/>
              </a:xfrm>
              <a:prstGeom prst="rect">
                <a:avLst/>
              </a:prstGeom>
              <a:blipFill>
                <a:blip r:embed="rId2"/>
                <a:stretch>
                  <a:fillRect l="-452" t="-904" b="-5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4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22A8B1-C93B-02C8-EA6B-F582912FA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10387-7A44-2199-D263-C2A653FB4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5F3FD4-5B21-F542-C491-2D2FA6E74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Aufwändigere Gleichungen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0716835B-93C1-0306-5EB0-0A3A4FB2BDC8}"/>
                  </a:ext>
                </a:extLst>
              </p:cNvPr>
              <p:cNvSpPr txBox="1"/>
              <p:nvPr/>
            </p:nvSpPr>
            <p:spPr>
              <a:xfrm>
                <a:off x="617582" y="1486330"/>
                <a:ext cx="10792098" cy="3371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Beispiel:</a:t>
                </a:r>
              </a:p>
              <a:p>
                <a:r>
                  <a:rPr lang="de-DE" dirty="0"/>
                  <a:t>8 – 5*( - 5x +2) – 5x   = x - 2*( - 1 + 5x)   </a:t>
                </a:r>
              </a:p>
              <a:p>
                <a:r>
                  <a:rPr lang="de-DE" dirty="0"/>
                  <a:t>zuerst Klammern auflösen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8 –  ( - 25x  + 10 ) – 5x  = x – ( - 2 + 10x )</a:t>
                </a:r>
              </a:p>
              <a:p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de-DE" dirty="0"/>
                  <a:t>8 + 25x  - 10 – 5x  = x + 2 – 10x    </a:t>
                </a:r>
              </a:p>
              <a:p>
                <a:r>
                  <a:rPr lang="de-DE" dirty="0"/>
                  <a:t>zusammenfassen, aufräumen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- 20x - 2 = 2 – 9x  |  +20x – 2     </a:t>
                </a:r>
              </a:p>
              <a:p>
                <a:r>
                  <a:rPr lang="de-DE" dirty="0"/>
                  <a:t>x-Terme auf eine Seite und weiter aufräumen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- 2 - 2 = 20x - 9x     von rechts ansehen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11x = -4  |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de-DE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de-DE" dirty="0"/>
                  <a:t>       Endergebnis ohne Taschenrechner!</a:t>
                </a: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0716835B-93C1-0306-5EB0-0A3A4FB2B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82" y="1486330"/>
                <a:ext cx="10792098" cy="3371116"/>
              </a:xfrm>
              <a:prstGeom prst="rect">
                <a:avLst/>
              </a:prstGeom>
              <a:blipFill>
                <a:blip r:embed="rId2"/>
                <a:stretch>
                  <a:fillRect l="-452" t="-904" b="-3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31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231757-B9E8-5477-C296-84DEFC2C9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AF0B32-861E-2AC4-5DCD-781BFE8AD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065F26-8C84-0AAC-1D44-6ECB5B6EC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Aufwändigere Gleichungen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CD819D4-47E3-3FF5-AB76-97BABCA5E64B}"/>
                  </a:ext>
                </a:extLst>
              </p:cNvPr>
              <p:cNvSpPr txBox="1"/>
              <p:nvPr/>
            </p:nvSpPr>
            <p:spPr>
              <a:xfrm>
                <a:off x="617582" y="1486330"/>
                <a:ext cx="10792098" cy="4426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de-DE" dirty="0"/>
              </a:p>
              <a:p>
                <a:r>
                  <a:rPr lang="de-DE" dirty="0"/>
                  <a:t>Bemerkung:</a:t>
                </a:r>
                <a:br>
                  <a:rPr lang="de-DE" dirty="0"/>
                </a:br>
                <a:br>
                  <a:rPr lang="de-DE" dirty="0"/>
                </a:br>
                <a:r>
                  <a:rPr lang="de-DE" dirty="0"/>
                  <a:t>Der letzte Schritt ist etwas einfacher, wenn der Faktor der Variablen x oder a oder ….</a:t>
                </a:r>
              </a:p>
              <a:p>
                <a:r>
                  <a:rPr lang="de-DE" dirty="0"/>
                  <a:t>positiv ist:</a:t>
                </a:r>
              </a:p>
              <a:p>
                <a:endParaRPr lang="de-DE" dirty="0"/>
              </a:p>
              <a:p>
                <a:r>
                  <a:rPr lang="de-DE" dirty="0"/>
                  <a:t>4x = 11|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andererseits</a:t>
                </a:r>
              </a:p>
              <a:p>
                <a:endParaRPr lang="de-DE" dirty="0"/>
              </a:p>
              <a:p>
                <a:r>
                  <a:rPr lang="de-DE" dirty="0"/>
                  <a:t> - 4x = - 11|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( − 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dirty="0"/>
                  <a:t> )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x =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dirty="0"/>
                  <a:t> =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de-DE" dirty="0"/>
              </a:p>
              <a:p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CD819D4-47E3-3FF5-AB76-97BABCA5E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82" y="1486330"/>
                <a:ext cx="10792098" cy="4426853"/>
              </a:xfrm>
              <a:prstGeom prst="rect">
                <a:avLst/>
              </a:prstGeom>
              <a:blipFill>
                <a:blip r:embed="rId2"/>
                <a:stretch>
                  <a:fillRect l="-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95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9F93C1-FF5E-00E5-E3CC-F3B90BC90B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8A1D4-2DC2-CBCC-2159-57157E9B0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560BBD-62F8-C5B5-873E-B3AEA9EDD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Vorzeichen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F5F44BA-505A-CC80-58D8-A3571E7D321F}"/>
              </a:ext>
            </a:extLst>
          </p:cNvPr>
          <p:cNvSpPr txBox="1"/>
          <p:nvPr/>
        </p:nvSpPr>
        <p:spPr>
          <a:xfrm>
            <a:off x="699951" y="1438170"/>
            <a:ext cx="10792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12 + 11 = 12 + 10 + 1 = 22 + 1 = 23 oder 12 + 11 = 12 + 8 + 3 = 20 + 3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23 + 25 = 23 + 7 + 18 = 30 + 18 = 48</a:t>
            </a:r>
          </a:p>
          <a:p>
            <a:r>
              <a:rPr lang="de-DE" dirty="0"/>
              <a:t>37 + 55 = 37 + 50 + 5 = 87 + 5 = 92</a:t>
            </a:r>
          </a:p>
          <a:p>
            <a:r>
              <a:rPr lang="de-DE" dirty="0"/>
              <a:t>92 + 33 = 92 + 8 + 25 = 100 + 25 = 125</a:t>
            </a:r>
          </a:p>
          <a:p>
            <a:r>
              <a:rPr lang="de-DE" dirty="0"/>
              <a:t>135 + 76 = 135 + 65 + 11 = 200 + 11 = 211</a:t>
            </a:r>
          </a:p>
          <a:p>
            <a:r>
              <a:rPr lang="de-DE" dirty="0"/>
              <a:t>171 + 138 = 171 + 29 + 107 = 200 + 107 = 307</a:t>
            </a:r>
          </a:p>
          <a:p>
            <a:r>
              <a:rPr lang="de-DE" dirty="0"/>
              <a:t>25 + 17 + 78 = 25 + 15 + 2 + 78 = 40 + 80 = 120</a:t>
            </a:r>
          </a:p>
          <a:p>
            <a:r>
              <a:rPr lang="de-DE" dirty="0"/>
              <a:t>153 + 98 + 237 = 153 + 47 + 51 + 37 + 200 = 200 + 88 + 200 = 488</a:t>
            </a:r>
          </a:p>
        </p:txBody>
      </p:sp>
    </p:spTree>
    <p:extLst>
      <p:ext uri="{BB962C8B-B14F-4D97-AF65-F5344CB8AC3E}">
        <p14:creationId xmlns:p14="http://schemas.microsoft.com/office/powerpoint/2010/main" val="193998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DCEA07-B31F-65E1-BA2A-B2AF00285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707E6-C261-176C-FB8A-07C393040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9B6886C-1319-760D-C6A6-A06D4D2BA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Vorzeichen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7CB632F-FB86-1F65-2F22-3A8B82C58D71}"/>
              </a:ext>
            </a:extLst>
          </p:cNvPr>
          <p:cNvSpPr txBox="1"/>
          <p:nvPr/>
        </p:nvSpPr>
        <p:spPr>
          <a:xfrm>
            <a:off x="699951" y="1581746"/>
            <a:ext cx="107920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12 – 18  = 12 – 12 - 6 = 0 – 6 = - 6 oder 12 - 18 = - ( 18 – 12 ) = - 6</a:t>
            </a:r>
            <a:br>
              <a:rPr lang="de-DE" dirty="0"/>
            </a:br>
            <a:r>
              <a:rPr lang="de-DE" dirty="0"/>
              <a:t>25 – 42 – 37 = 25 – ( 42 + 37 ) = 25 – 79 = - ( 79 – 25 ) = - 54</a:t>
            </a:r>
          </a:p>
          <a:p>
            <a:r>
              <a:rPr lang="de-DE" dirty="0"/>
              <a:t>oder der Reihe nach</a:t>
            </a:r>
            <a:br>
              <a:rPr lang="de-DE" dirty="0"/>
            </a:br>
            <a:r>
              <a:rPr lang="de-DE" dirty="0"/>
              <a:t>25 – 42 – 37 = 25 – 25 – 17 – 37 = - 17 – 37 = - ( 17 + 37 ) = - 54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23 - 25 = </a:t>
            </a:r>
          </a:p>
          <a:p>
            <a:r>
              <a:rPr lang="de-DE" dirty="0"/>
              <a:t>37 - 55 =</a:t>
            </a:r>
          </a:p>
          <a:p>
            <a:pPr marL="342900" indent="-342900">
              <a:buAutoNum type="arabicPlain" startAt="92"/>
            </a:pPr>
            <a:r>
              <a:rPr lang="de-DE" dirty="0"/>
              <a:t>- 133 = </a:t>
            </a:r>
          </a:p>
          <a:p>
            <a:r>
              <a:rPr lang="de-DE" dirty="0"/>
              <a:t>135 - 176 = </a:t>
            </a:r>
          </a:p>
          <a:p>
            <a:r>
              <a:rPr lang="de-DE" dirty="0"/>
              <a:t>171 - 238 =</a:t>
            </a:r>
          </a:p>
          <a:p>
            <a:r>
              <a:rPr lang="de-DE" dirty="0"/>
              <a:t>25 - 17 - 78 = </a:t>
            </a:r>
          </a:p>
          <a:p>
            <a:r>
              <a:rPr lang="de-DE" dirty="0"/>
              <a:t>153 - 98 – 237 =</a:t>
            </a:r>
          </a:p>
        </p:txBody>
      </p:sp>
    </p:spTree>
    <p:extLst>
      <p:ext uri="{BB962C8B-B14F-4D97-AF65-F5344CB8AC3E}">
        <p14:creationId xmlns:p14="http://schemas.microsoft.com/office/powerpoint/2010/main" val="302177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08BEF6-A352-FDE6-7A4F-4B8454270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5C40A-FF7B-28B7-F06C-D0B89CA2D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3F303D-82AE-B7DD-C754-79CB30AF6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Vorzeichen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9A77F86-934F-5EEF-05EE-BC266601A514}"/>
              </a:ext>
            </a:extLst>
          </p:cNvPr>
          <p:cNvSpPr txBox="1"/>
          <p:nvPr/>
        </p:nvSpPr>
        <p:spPr>
          <a:xfrm>
            <a:off x="699951" y="1581746"/>
            <a:ext cx="107920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12 – 18  = 12 – 12 - 6 = 0 – 6 = - 6 oder 12 - 18 = - ( 18 – 12 ) = - 6</a:t>
            </a:r>
            <a:br>
              <a:rPr lang="de-DE" dirty="0"/>
            </a:br>
            <a:r>
              <a:rPr lang="de-DE" dirty="0"/>
              <a:t>25 – 42 – 37 = 25 – ( 42 + 37 ) = 25 – 79 = - ( 79 – 25 ) = - 54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23 - 25 = 23 – 23 – 2 = -2</a:t>
            </a:r>
          </a:p>
          <a:p>
            <a:r>
              <a:rPr lang="de-DE" dirty="0"/>
              <a:t>37 - 55 = - ( 55 – 37 ) = - ( 25 – 7 ) = - 18</a:t>
            </a:r>
          </a:p>
          <a:p>
            <a:r>
              <a:rPr lang="de-DE" dirty="0"/>
              <a:t>92  - 133 = 92 – 92 – 41 = - 4</a:t>
            </a:r>
          </a:p>
          <a:p>
            <a:r>
              <a:rPr lang="de-DE" dirty="0"/>
              <a:t>135 - 176 = - ( 176 – 135 ) = - ( 76 – 35 ) = - 41</a:t>
            </a:r>
          </a:p>
          <a:p>
            <a:r>
              <a:rPr lang="de-DE" dirty="0"/>
              <a:t>171 - 238 = 171 – 171 – 57 = -57</a:t>
            </a:r>
          </a:p>
          <a:p>
            <a:r>
              <a:rPr lang="de-DE" dirty="0"/>
              <a:t>25 - 17 - 78 = 25 – ( 17 + 78 ) = 25 – 95 = 25 – 25 – 70 = -70</a:t>
            </a:r>
          </a:p>
          <a:p>
            <a:r>
              <a:rPr lang="de-DE" dirty="0"/>
              <a:t>153 - 98 – 237 = 153 – 100 + 2 – 237 = 53 + 2 – 237 = 55 – 237 = - ( 237 – 55 ) = - ( 187 – 5 ) = - 182</a:t>
            </a:r>
          </a:p>
          <a:p>
            <a:r>
              <a:rPr lang="de-DE" dirty="0"/>
              <a:t>oder</a:t>
            </a:r>
          </a:p>
          <a:p>
            <a:r>
              <a:rPr lang="de-DE" dirty="0"/>
              <a:t>153 – 98 – 237 = 153 – ( 98 + 237 ) = 153 – 335 = - ( 335 – 153 ) = - ( 335 – 150 – 3 ) = - ( 185 – 3 ) = - 182 </a:t>
            </a:r>
          </a:p>
        </p:txBody>
      </p:sp>
    </p:spTree>
    <p:extLst>
      <p:ext uri="{BB962C8B-B14F-4D97-AF65-F5344CB8AC3E}">
        <p14:creationId xmlns:p14="http://schemas.microsoft.com/office/powerpoint/2010/main" val="263517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F78339-6A3C-8B51-227A-378FC1EDE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9CEAE-FC32-E390-AB44-242465BB0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F058C3D-3804-81CA-12C0-672D1F437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Terme mit Variablen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AD6E99-A38E-0BCA-63CF-2206BDA55D36}"/>
              </a:ext>
            </a:extLst>
          </p:cNvPr>
          <p:cNvSpPr txBox="1"/>
          <p:nvPr/>
        </p:nvSpPr>
        <p:spPr>
          <a:xfrm>
            <a:off x="699951" y="1581746"/>
            <a:ext cx="107920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ausführlich  2k  + 11k =  ( 2 + 11 ) k = 13k</a:t>
            </a:r>
          </a:p>
          <a:p>
            <a:r>
              <a:rPr lang="de-DE" dirty="0"/>
              <a:t>Kurz                 2k + 11k = 13k</a:t>
            </a:r>
          </a:p>
          <a:p>
            <a:endParaRPr lang="de-DE" dirty="0"/>
          </a:p>
          <a:p>
            <a:r>
              <a:rPr lang="de-DE" dirty="0"/>
              <a:t>Vorsicht bei    - 3k + 3 + 8k = -3k + 8k + 3 = ( - 3 + 8 )k + 3 = 5k + 3    </a:t>
            </a:r>
            <a:r>
              <a:rPr lang="de-DE" b="1" dirty="0">
                <a:solidFill>
                  <a:srgbClr val="FF0000"/>
                </a:solidFill>
              </a:rPr>
              <a:t>kann nicht weiter vereinfacht werden!    </a:t>
            </a:r>
          </a:p>
          <a:p>
            <a:endParaRPr lang="de-DE" b="1" dirty="0">
              <a:solidFill>
                <a:srgbClr val="FF0000"/>
              </a:solidFill>
            </a:endParaRPr>
          </a:p>
          <a:p>
            <a:r>
              <a:rPr lang="de-DE" dirty="0"/>
              <a:t>Löse analog</a:t>
            </a:r>
          </a:p>
          <a:p>
            <a:r>
              <a:rPr lang="de-DE" dirty="0"/>
              <a:t>5x + 3x  = </a:t>
            </a:r>
          </a:p>
          <a:p>
            <a:r>
              <a:rPr lang="de-DE" dirty="0"/>
              <a:t>5x – 3x  = </a:t>
            </a:r>
          </a:p>
          <a:p>
            <a:r>
              <a:rPr lang="de-DE" dirty="0"/>
              <a:t>22x + 17x  =</a:t>
            </a:r>
          </a:p>
          <a:p>
            <a:r>
              <a:rPr lang="de-DE" dirty="0"/>
              <a:t>5x – 8x  =</a:t>
            </a:r>
          </a:p>
          <a:p>
            <a:r>
              <a:rPr lang="de-DE" dirty="0"/>
              <a:t>5x – 8x – 7x =</a:t>
            </a:r>
          </a:p>
          <a:p>
            <a:r>
              <a:rPr lang="de-DE" dirty="0"/>
              <a:t>- 3x + 8x = </a:t>
            </a:r>
          </a:p>
          <a:p>
            <a:r>
              <a:rPr lang="de-DE" dirty="0"/>
              <a:t>2x + 5 + 11x =</a:t>
            </a:r>
          </a:p>
          <a:p>
            <a:r>
              <a:rPr lang="de-DE" dirty="0"/>
              <a:t>4x – 5 – 8x =  </a:t>
            </a:r>
          </a:p>
        </p:txBody>
      </p:sp>
    </p:spTree>
    <p:extLst>
      <p:ext uri="{BB962C8B-B14F-4D97-AF65-F5344CB8AC3E}">
        <p14:creationId xmlns:p14="http://schemas.microsoft.com/office/powerpoint/2010/main" val="426019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BC6AAB-078E-FA5A-7114-DA78203E8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9D24E-CDCE-73E7-E908-BF8F379C4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E18AB92-B9A8-BC83-F414-0926D04E5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Terme mit Variablen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2EB9F69-58E5-9079-F734-23A9E2646E66}"/>
              </a:ext>
            </a:extLst>
          </p:cNvPr>
          <p:cNvSpPr txBox="1"/>
          <p:nvPr/>
        </p:nvSpPr>
        <p:spPr>
          <a:xfrm>
            <a:off x="699951" y="1581746"/>
            <a:ext cx="107920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ausführlich  2k  + 11k =  ( 2 + 11 ) k = 13k</a:t>
            </a:r>
          </a:p>
          <a:p>
            <a:r>
              <a:rPr lang="de-DE" dirty="0"/>
              <a:t>Kurz                 2k + 11k = 13k</a:t>
            </a:r>
          </a:p>
          <a:p>
            <a:endParaRPr lang="de-DE" dirty="0"/>
          </a:p>
          <a:p>
            <a:r>
              <a:rPr lang="de-DE" dirty="0"/>
              <a:t>Vorsicht bei    - 3k + 3 + 8k = -3k + 8k + 3 = ( - 3 + 8 )k + 3 = 5k + 3    </a:t>
            </a:r>
            <a:r>
              <a:rPr lang="de-DE" b="1" dirty="0">
                <a:solidFill>
                  <a:srgbClr val="FF0000"/>
                </a:solidFill>
              </a:rPr>
              <a:t>kann nicht weiter vereinfacht werden!    </a:t>
            </a:r>
          </a:p>
          <a:p>
            <a:endParaRPr lang="de-DE" b="1" dirty="0">
              <a:solidFill>
                <a:srgbClr val="FF0000"/>
              </a:solidFill>
            </a:endParaRPr>
          </a:p>
          <a:p>
            <a:r>
              <a:rPr lang="de-DE" dirty="0"/>
              <a:t>Löse analog</a:t>
            </a:r>
          </a:p>
          <a:p>
            <a:r>
              <a:rPr lang="de-DE" dirty="0"/>
              <a:t>5x + 3x  = ( 5 + 3 )x = 8x</a:t>
            </a:r>
          </a:p>
          <a:p>
            <a:r>
              <a:rPr lang="de-DE" dirty="0"/>
              <a:t>5x – 3x  = ( 5 – 3 )x = 2x</a:t>
            </a:r>
          </a:p>
          <a:p>
            <a:r>
              <a:rPr lang="de-DE" dirty="0"/>
              <a:t>22x + 17x  = ( 22 + 17 )x = 39x</a:t>
            </a:r>
          </a:p>
          <a:p>
            <a:r>
              <a:rPr lang="de-DE" dirty="0"/>
              <a:t>5x – 8x  = - ( 8x – 5x ) = - 3x</a:t>
            </a:r>
          </a:p>
          <a:p>
            <a:r>
              <a:rPr lang="de-DE" dirty="0"/>
              <a:t>5x – 8x – 7x = 5x – ( 8x + 7x ) = 5x – 15x = ( 5 – 15 )x = -10x</a:t>
            </a:r>
          </a:p>
          <a:p>
            <a:r>
              <a:rPr lang="de-DE" dirty="0"/>
              <a:t>- 3x + 8x = ( - 3 + 8 )x = 5x</a:t>
            </a:r>
          </a:p>
          <a:p>
            <a:r>
              <a:rPr lang="de-DE" dirty="0"/>
              <a:t>2x + 5 + 11x = 13x + 5     geht nicht weiter!</a:t>
            </a:r>
          </a:p>
          <a:p>
            <a:r>
              <a:rPr lang="de-DE" dirty="0"/>
              <a:t>4x – 5 – 8x =  4x – 8x – 5 = -4x – 5   geht nicht weiter!</a:t>
            </a:r>
          </a:p>
        </p:txBody>
      </p:sp>
    </p:spTree>
    <p:extLst>
      <p:ext uri="{BB962C8B-B14F-4D97-AF65-F5344CB8AC3E}">
        <p14:creationId xmlns:p14="http://schemas.microsoft.com/office/powerpoint/2010/main" val="8096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D1D4D8-5D73-587D-9AB5-D522732AA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B0EFF-CFE4-1A63-897E-0C1975F31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FBA960B-9A2C-0B85-5AC7-3E9395B8E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Klammerregeln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00FA788-1AEA-60A7-7D74-39E3260458CD}"/>
              </a:ext>
            </a:extLst>
          </p:cNvPr>
          <p:cNvSpPr txBox="1"/>
          <p:nvPr/>
        </p:nvSpPr>
        <p:spPr>
          <a:xfrm>
            <a:off x="699951" y="1581746"/>
            <a:ext cx="10792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Plus vor der Klammer – Klammer kann wegfallen, alle Vorzeichen bleiben erhalten.</a:t>
            </a:r>
            <a:br>
              <a:rPr lang="de-DE" dirty="0"/>
            </a:br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+  ( 3 – 3k ) – 5 = 5k + 3 - 3k – 5 = 5k - 3k + 3 – 5 = 2k  - ( 5 – 3 ) = 2k - 2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11x + 7 +  (- 8 – 8x )  = </a:t>
            </a:r>
          </a:p>
          <a:p>
            <a:r>
              <a:rPr lang="de-DE" dirty="0"/>
              <a:t>13x – 11 + ( 15 – 5x ) = </a:t>
            </a:r>
          </a:p>
          <a:p>
            <a:r>
              <a:rPr lang="de-DE" dirty="0"/>
              <a:t>27 + 15x + ( 17x – 49 )  =</a:t>
            </a:r>
          </a:p>
          <a:p>
            <a:r>
              <a:rPr lang="de-DE" dirty="0"/>
              <a:t>- 5 + ( 7x + 11 ) – 8x  =</a:t>
            </a:r>
          </a:p>
          <a:p>
            <a:r>
              <a:rPr lang="de-DE" dirty="0"/>
              <a:t>8x – 15 + ( - 11x + 33 ) =</a:t>
            </a:r>
          </a:p>
        </p:txBody>
      </p:sp>
    </p:spTree>
    <p:extLst>
      <p:ext uri="{BB962C8B-B14F-4D97-AF65-F5344CB8AC3E}">
        <p14:creationId xmlns:p14="http://schemas.microsoft.com/office/powerpoint/2010/main" val="371783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2">
                <a:lumMod val="40000"/>
                <a:lumOff val="60000"/>
                <a:alpha val="48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92BFF1-52D4-F9A0-3BD6-D5F35F7BE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63EE1-68E9-84BB-BC82-364D75200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316822"/>
            <a:ext cx="9144000" cy="543149"/>
          </a:xfrm>
        </p:spPr>
        <p:txBody>
          <a:bodyPr>
            <a:noAutofit/>
          </a:bodyPr>
          <a:lstStyle/>
          <a:p>
            <a:r>
              <a:rPr lang="de-DE" sz="3200" dirty="0"/>
              <a:t>WS Deggendorf, Mathematik, Schwarz Richard, 8a/c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65530C-BA05-EEB0-E8F1-F48DEF901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82" y="881746"/>
            <a:ext cx="9144000" cy="678225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4400" dirty="0">
                <a:solidFill>
                  <a:schemeClr val="accent1">
                    <a:lumMod val="75000"/>
                  </a:schemeClr>
                </a:solidFill>
              </a:rPr>
              <a:t>Klammerregeln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8B1B9B1-3C07-9ADB-451A-47655E200C0F}"/>
              </a:ext>
            </a:extLst>
          </p:cNvPr>
          <p:cNvSpPr txBox="1"/>
          <p:nvPr/>
        </p:nvSpPr>
        <p:spPr>
          <a:xfrm>
            <a:off x="699951" y="1581746"/>
            <a:ext cx="10792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Beispiel:</a:t>
            </a:r>
          </a:p>
          <a:p>
            <a:r>
              <a:rPr lang="de-DE" dirty="0"/>
              <a:t>Plus vor der Klammer – Klammer kann wegfallen, alle Vorzeichen bleiben erhalten.</a:t>
            </a:r>
            <a:br>
              <a:rPr lang="de-DE" dirty="0"/>
            </a:br>
            <a:r>
              <a:rPr lang="de-DE" dirty="0"/>
              <a:t>Nach dem Auflösen der Klammer können die Summanden im Term umsortiert werden</a:t>
            </a:r>
            <a:br>
              <a:rPr lang="de-DE" dirty="0"/>
            </a:br>
            <a:r>
              <a:rPr lang="de-DE" dirty="0"/>
              <a:t>5k +  ( 3 – 3k ) – 5 = 5k + 3 - 3k – 5 = 5k - 3k + 3 – 5 = 2k  - ( 5 – 3 ) = 2k - 2</a:t>
            </a:r>
          </a:p>
          <a:p>
            <a:endParaRPr lang="de-DE" dirty="0"/>
          </a:p>
          <a:p>
            <a:r>
              <a:rPr lang="de-DE" dirty="0"/>
              <a:t>Löse analog</a:t>
            </a:r>
          </a:p>
          <a:p>
            <a:r>
              <a:rPr lang="de-DE" dirty="0"/>
              <a:t>11x + 7 +  (- 8 – 8x )  =  11x + 7 – 8 – 8x = 11x – 8x + 7 – 8 = 3x - 1</a:t>
            </a:r>
          </a:p>
          <a:p>
            <a:r>
              <a:rPr lang="de-DE" dirty="0"/>
              <a:t>13x – 11 + ( 15 – 5x ) = 13x – 11 + 15 – 5x = 13x – 5x – 11 + 15 = 8 x + 4</a:t>
            </a:r>
          </a:p>
          <a:p>
            <a:r>
              <a:rPr lang="de-DE" dirty="0"/>
              <a:t>27 + 15x + ( 17x – 49 )  = 27 + 15x + 17x – 49 = 15x + 17x + 27 – 49 = 32x  - 21</a:t>
            </a:r>
          </a:p>
          <a:p>
            <a:r>
              <a:rPr lang="de-DE" dirty="0"/>
              <a:t>- 5 + ( 7x + 11 ) – 8x  = - 5 + 7x + 11 – 8x = 7x – 8x – 5 + 11 = -x +6</a:t>
            </a:r>
          </a:p>
          <a:p>
            <a:r>
              <a:rPr lang="de-DE" dirty="0"/>
              <a:t>8x – 15 + ( - 11x + 33 ) = 8x – 15 – 11x + 33 = 8x – 11x – 15 + 33 = - 3x  + 18</a:t>
            </a:r>
          </a:p>
        </p:txBody>
      </p:sp>
    </p:spTree>
    <p:extLst>
      <p:ext uri="{BB962C8B-B14F-4D97-AF65-F5344CB8AC3E}">
        <p14:creationId xmlns:p14="http://schemas.microsoft.com/office/powerpoint/2010/main" val="230917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3370</Words>
  <Application>Microsoft Office PowerPoint</Application>
  <PresentationFormat>Breitbild</PresentationFormat>
  <Paragraphs>323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Cambria Math</vt:lpstr>
      <vt:lpstr>Office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  <vt:lpstr>WS Deggendorf, Mathematik, Schwarz Richard, 8a/c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Schwarz</dc:creator>
  <cp:lastModifiedBy>Richard Schwarz</cp:lastModifiedBy>
  <cp:revision>7</cp:revision>
  <dcterms:created xsi:type="dcterms:W3CDTF">2025-02-13T11:23:02Z</dcterms:created>
  <dcterms:modified xsi:type="dcterms:W3CDTF">2025-02-25T08:17:36Z</dcterms:modified>
</cp:coreProperties>
</file>